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265" autoAdjust="0"/>
  </p:normalViewPr>
  <p:slideViewPr>
    <p:cSldViewPr>
      <p:cViewPr>
        <p:scale>
          <a:sx n="160" d="100"/>
          <a:sy n="160" d="100"/>
        </p:scale>
        <p:origin x="60" y="30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TRANSPARENCIA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TRANSPARENCIA\BASES%20DE%20DATOS%20TRANSITTO%20MIO%202%20%20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TRANSPARENCIA\BASES%20DE%20DATOS%20TRANSITTO%20MIO%202%20%20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TRANSPARENCIA\BASES%20DE%20DATOS%20TRANSITTO%20MIO%202%20%20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TRANSPARENCIA\BASES%20DE%20DATOS%20TRANSITTO%20MIO%202%20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5"/>
  <c:chart>
    <c:title>
      <c:tx>
        <c:rich>
          <a:bodyPr/>
          <a:lstStyle/>
          <a:p>
            <a:pPr>
              <a:defRPr/>
            </a:pPr>
            <a:r>
              <a:rPr lang="es-MX"/>
              <a:t>CUANTIFICACIÓN DE DETENCIONES POR RANGOS DE EDAD Y GÉNERO</a:t>
            </a:r>
          </a:p>
        </c:rich>
      </c:tx>
      <c:layout/>
    </c:title>
    <c:view3D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dLbls>
            <c:showVal val="1"/>
          </c:dLbls>
          <c:cat>
            <c:strRef>
              <c:f>Hoja5!$B$114:$E$114</c:f>
              <c:strCache>
                <c:ptCount val="4"/>
                <c:pt idx="0">
                  <c:v>HOMBRE MAYOR</c:v>
                </c:pt>
                <c:pt idx="1">
                  <c:v>HOMBRE MENOR</c:v>
                </c:pt>
                <c:pt idx="2">
                  <c:v>MUJER MAYOR</c:v>
                </c:pt>
                <c:pt idx="3">
                  <c:v>MUJER MENOR</c:v>
                </c:pt>
              </c:strCache>
            </c:strRef>
          </c:cat>
          <c:val>
            <c:numRef>
              <c:f>Hoja5!$B$149:$E$149</c:f>
              <c:numCache>
                <c:formatCode>General</c:formatCode>
                <c:ptCount val="4"/>
                <c:pt idx="0">
                  <c:v>463</c:v>
                </c:pt>
                <c:pt idx="1">
                  <c:v>119</c:v>
                </c:pt>
                <c:pt idx="2">
                  <c:v>33</c:v>
                </c:pt>
                <c:pt idx="3">
                  <c:v>8</c:v>
                </c:pt>
              </c:numCache>
            </c:numRef>
          </c:val>
        </c:ser>
        <c:shape val="box"/>
        <c:axId val="77099008"/>
        <c:axId val="77100544"/>
        <c:axId val="0"/>
      </c:bar3DChart>
      <c:catAx>
        <c:axId val="77099008"/>
        <c:scaling>
          <c:orientation val="minMax"/>
        </c:scaling>
        <c:axPos val="b"/>
        <c:majorTickMark val="none"/>
        <c:tickLblPos val="nextTo"/>
        <c:crossAx val="77100544"/>
        <c:crosses val="autoZero"/>
        <c:auto val="1"/>
        <c:lblAlgn val="ctr"/>
        <c:lblOffset val="100"/>
      </c:catAx>
      <c:valAx>
        <c:axId val="771005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7099008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4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s-MX" sz="1200">
                <a:latin typeface="Arial" pitchFamily="34" charset="0"/>
                <a:cs typeface="Arial" pitchFamily="34" charset="0"/>
              </a:rPr>
              <a:t>CLASIFICACIÓN Y CUANTIFICACIÓN </a:t>
            </a:r>
          </a:p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s-MX" sz="1200">
                <a:latin typeface="Arial" pitchFamily="34" charset="0"/>
                <a:cs typeface="Arial" pitchFamily="34" charset="0"/>
              </a:rPr>
              <a:t>POR TIPO DE ACCIDENTES </a:t>
            </a:r>
          </a:p>
        </c:rich>
      </c:tx>
      <c:layout/>
    </c:title>
    <c:view3D>
      <c:rotX val="40"/>
      <c:rotY val="70"/>
      <c:rAngAx val="1"/>
    </c:view3D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(MENSUAL!$AK$40:$AK$46,MENSUAL!$AK$48)</c:f>
              <c:strCache>
                <c:ptCount val="8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VOLCADURA</c:v>
                </c:pt>
              </c:strCache>
            </c:strRef>
          </c:cat>
          <c:val>
            <c:numRef>
              <c:f>(MENSUAL!$AL$40:$AL$46,MENSUAL!$AL$48)</c:f>
              <c:numCache>
                <c:formatCode>General</c:formatCode>
                <c:ptCount val="8"/>
                <c:pt idx="0">
                  <c:v>11</c:v>
                </c:pt>
                <c:pt idx="1">
                  <c:v>4</c:v>
                </c:pt>
                <c:pt idx="2">
                  <c:v>16</c:v>
                </c:pt>
                <c:pt idx="3">
                  <c:v>8</c:v>
                </c:pt>
                <c:pt idx="4">
                  <c:v>17</c:v>
                </c:pt>
                <c:pt idx="5">
                  <c:v>2</c:v>
                </c:pt>
                <c:pt idx="6">
                  <c:v>20</c:v>
                </c:pt>
                <c:pt idx="7">
                  <c:v>1</c:v>
                </c:pt>
              </c:numCache>
            </c:numRef>
          </c:val>
        </c:ser>
        <c:shape val="box"/>
        <c:axId val="77113600"/>
        <c:axId val="77238656"/>
        <c:axId val="0"/>
      </c:bar3DChart>
      <c:catAx>
        <c:axId val="7711360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77238656"/>
        <c:crosses val="autoZero"/>
        <c:auto val="1"/>
        <c:lblAlgn val="ctr"/>
        <c:lblOffset val="100"/>
      </c:catAx>
      <c:valAx>
        <c:axId val="77238656"/>
        <c:scaling>
          <c:orientation val="minMax"/>
          <c:max val="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77113600"/>
        <c:crosses val="autoZero"/>
        <c:crossBetween val="between"/>
        <c:majorUnit val="10"/>
      </c:valAx>
    </c:plotArea>
    <c:plotVisOnly val="1"/>
  </c:chart>
  <c:spPr>
    <a:noFill/>
    <a:ln w="0"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4"/>
  <c:chart>
    <c:title>
      <c:tx>
        <c:rich>
          <a:bodyPr/>
          <a:lstStyle/>
          <a:p>
            <a:pPr>
              <a:defRPr sz="1200"/>
            </a:pPr>
            <a:r>
              <a:rPr lang="es-MX" sz="1200" b="1" i="0" baseline="0"/>
              <a:t>CLASIFICACIÓN Y CUANTIFICACIÓN </a:t>
            </a:r>
          </a:p>
          <a:p>
            <a:pPr>
              <a:defRPr sz="1200"/>
            </a:pPr>
            <a:r>
              <a:rPr lang="es-MX" sz="1200" b="1" i="0" baseline="0"/>
              <a:t>POR DE DÍA DE LA SEMANA </a:t>
            </a:r>
            <a:endParaRPr lang="es-MX" sz="1200"/>
          </a:p>
        </c:rich>
      </c:tx>
      <c:layout/>
    </c:title>
    <c:view3D>
      <c:rotX val="20"/>
      <c:rAngAx val="1"/>
    </c:view3D>
    <c:sideWall>
      <c:spPr>
        <a:solidFill>
          <a:sysClr val="window" lastClr="FFFFFF"/>
        </a:solidFill>
      </c:spPr>
    </c:sideWall>
    <c:backWall>
      <c:spPr>
        <a:solidFill>
          <a:sysClr val="window" lastClr="FFFFFF"/>
        </a:solidFill>
      </c:spPr>
    </c:backWall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MENSUAL!$U$42:$U$48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MENSUAL!$Z$42:$Z$48</c:f>
              <c:numCache>
                <c:formatCode>General</c:formatCode>
                <c:ptCount val="7"/>
                <c:pt idx="0">
                  <c:v>9</c:v>
                </c:pt>
                <c:pt idx="1">
                  <c:v>8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25</c:v>
                </c:pt>
                <c:pt idx="6">
                  <c:v>14</c:v>
                </c:pt>
              </c:numCache>
            </c:numRef>
          </c:val>
        </c:ser>
        <c:shape val="box"/>
        <c:axId val="78128256"/>
        <c:axId val="78129792"/>
        <c:axId val="0"/>
      </c:bar3DChart>
      <c:catAx>
        <c:axId val="78128256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78129792"/>
        <c:crosses val="autoZero"/>
        <c:auto val="1"/>
        <c:lblAlgn val="ctr"/>
        <c:lblOffset val="100"/>
      </c:catAx>
      <c:valAx>
        <c:axId val="78129792"/>
        <c:scaling>
          <c:orientation val="minMax"/>
        </c:scaling>
        <c:axPos val="l"/>
        <c:majorGridlines/>
        <c:numFmt formatCode="General" sourceLinked="1"/>
        <c:tickLblPos val="nextTo"/>
        <c:spPr>
          <a:solidFill>
            <a:schemeClr val="bg1"/>
          </a:solidFill>
        </c:spPr>
        <c:crossAx val="78128256"/>
        <c:crosses val="autoZero"/>
        <c:crossBetween val="between"/>
      </c:valAx>
    </c:plotArea>
    <c:plotVisOnly val="1"/>
  </c:chart>
  <c:spPr>
    <a:noFill/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 sz="1200"/>
            </a:pPr>
            <a:r>
              <a:rPr lang="es-MX" sz="1200" b="1" i="0" baseline="0" dirty="0"/>
              <a:t>CLASIFICACIÓN POR TIPO DE ACCIDENTE </a:t>
            </a:r>
            <a:endParaRPr lang="es-MX" sz="1200" dirty="0"/>
          </a:p>
          <a:p>
            <a:pPr>
              <a:defRPr sz="1200"/>
            </a:pPr>
            <a:r>
              <a:rPr lang="es-MX" sz="1200" b="1" i="0" baseline="0" dirty="0"/>
              <a:t>CON LESIONADOS Y MUERTOS</a:t>
            </a:r>
          </a:p>
        </c:rich>
      </c:tx>
      <c:layout/>
    </c:title>
    <c:view3D>
      <c:rotX val="40"/>
      <c:rotY val="50"/>
      <c:rAngAx val="1"/>
    </c:view3D>
    <c:floor>
      <c:spPr>
        <a:solidFill>
          <a:sysClr val="window" lastClr="FFFFFF"/>
        </a:solidFill>
      </c:spPr>
    </c:floor>
    <c:plotArea>
      <c:layout/>
      <c:bar3DChart>
        <c:barDir val="col"/>
        <c:grouping val="clustered"/>
        <c:ser>
          <c:idx val="3"/>
          <c:order val="0"/>
          <c:tx>
            <c:v>ACCIDENTES TOTALES</c:v>
          </c:tx>
          <c:spPr>
            <a:solidFill>
              <a:srgbClr val="0070C0"/>
            </a:solidFill>
          </c:spPr>
          <c:dLbls>
            <c:showVal val="1"/>
          </c:dLbls>
          <c:cat>
            <c:strRef>
              <c:f>MENSUAL!$AC$119:$AC$127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MENSUAL!$AF$119:$AF$127</c:f>
              <c:numCache>
                <c:formatCode>General</c:formatCode>
                <c:ptCount val="9"/>
                <c:pt idx="0">
                  <c:v>11</c:v>
                </c:pt>
                <c:pt idx="1">
                  <c:v>4</c:v>
                </c:pt>
                <c:pt idx="2">
                  <c:v>16</c:v>
                </c:pt>
                <c:pt idx="3">
                  <c:v>8</c:v>
                </c:pt>
                <c:pt idx="4">
                  <c:v>17</c:v>
                </c:pt>
                <c:pt idx="5">
                  <c:v>2</c:v>
                </c:pt>
                <c:pt idx="6">
                  <c:v>20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</c:ser>
        <c:ser>
          <c:idx val="0"/>
          <c:order val="1"/>
          <c:tx>
            <c:strRef>
              <c:f>MENSUAL!$AG$118</c:f>
              <c:strCache>
                <c:ptCount val="1"/>
                <c:pt idx="0">
                  <c:v>ACCIDENTES SIN LESIONES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strRef>
              <c:f>MENSUAL!$AC$119:$AC$127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MENSUAL!$AG$119:$AG$127</c:f>
              <c:numCache>
                <c:formatCode>General</c:formatCode>
                <c:ptCount val="9"/>
                <c:pt idx="0">
                  <c:v>9</c:v>
                </c:pt>
                <c:pt idx="1">
                  <c:v>0</c:v>
                </c:pt>
                <c:pt idx="2">
                  <c:v>6</c:v>
                </c:pt>
                <c:pt idx="3">
                  <c:v>7</c:v>
                </c:pt>
                <c:pt idx="4">
                  <c:v>14</c:v>
                </c:pt>
                <c:pt idx="5">
                  <c:v>1</c:v>
                </c:pt>
                <c:pt idx="6">
                  <c:v>11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2"/>
          <c:tx>
            <c:strRef>
              <c:f>MENSUAL!$AH$118</c:f>
              <c:strCache>
                <c:ptCount val="1"/>
                <c:pt idx="0">
                  <c:v>ACCIDENTES CON LESIONES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howVal val="1"/>
          </c:dLbls>
          <c:cat>
            <c:strRef>
              <c:f>MENSUAL!$AC$119:$AC$127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MENSUAL!$AH$119:$AH$127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10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9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2"/>
          <c:order val="3"/>
          <c:tx>
            <c:strRef>
              <c:f>MENSUAL!$AI$118</c:f>
              <c:strCache>
                <c:ptCount val="1"/>
                <c:pt idx="0">
                  <c:v>ACCIDENTES VIALES CON MUERTOS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MENSUAL!$AC$119:$AC$127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MENSUAL!$AI$119:$AI$127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hape val="box"/>
        <c:axId val="78059392"/>
        <c:axId val="78060928"/>
        <c:axId val="0"/>
      </c:bar3DChart>
      <c:catAx>
        <c:axId val="7805939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000"/>
            </a:pPr>
            <a:endParaRPr lang="es-MX"/>
          </a:p>
        </c:txPr>
        <c:crossAx val="78060928"/>
        <c:crosses val="autoZero"/>
        <c:auto val="1"/>
        <c:lblAlgn val="ctr"/>
        <c:lblOffset val="100"/>
      </c:catAx>
      <c:valAx>
        <c:axId val="78060928"/>
        <c:scaling>
          <c:orientation val="minMax"/>
          <c:max val="30"/>
          <c:min val="0"/>
        </c:scaling>
        <c:axPos val="l"/>
        <c:majorGridlines/>
        <c:numFmt formatCode="General" sourceLinked="1"/>
        <c:tickLblPos val="nextTo"/>
        <c:crossAx val="780593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00"/>
          </a:pPr>
          <a:endParaRPr lang="es-MX"/>
        </a:p>
      </c:txPr>
    </c:legend>
    <c:plotVisOnly val="1"/>
  </c:chart>
  <c:spPr>
    <a:noFill/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 algn="ctr">
              <a:defRPr sz="1200"/>
            </a:pPr>
            <a:r>
              <a:rPr lang="es-MX" sz="1200" b="1" i="0" baseline="0"/>
              <a:t>CLASIFICACIÓN  POR CONDICION DEL CONDUCTOR Y CUANTIFICACIÓN</a:t>
            </a:r>
            <a:endParaRPr lang="en-US" sz="1200" b="1" i="0" baseline="0"/>
          </a:p>
          <a:p>
            <a:pPr algn="ctr">
              <a:defRPr sz="1200"/>
            </a:pPr>
            <a:r>
              <a:rPr lang="es-MX" sz="1200" b="1" i="0" baseline="0"/>
              <a:t>CON LESIONADOS Y FALLECIMIENTOS</a:t>
            </a:r>
            <a:endParaRPr lang="es-MX" sz="1200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MENSUAL!$B$154</c:f>
              <c:strCache>
                <c:ptCount val="1"/>
                <c:pt idx="0">
                  <c:v>ACCIDENTES TOTALES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MENSUAL!$C$155:$C$158</c:f>
              <c:numCache>
                <c:formatCode>General</c:formatCode>
                <c:ptCount val="4"/>
                <c:pt idx="0">
                  <c:v>22</c:v>
                </c:pt>
                <c:pt idx="1">
                  <c:v>10</c:v>
                </c:pt>
                <c:pt idx="2">
                  <c:v>0</c:v>
                </c:pt>
                <c:pt idx="3">
                  <c:v>47</c:v>
                </c:pt>
              </c:numCache>
            </c:numRef>
          </c:val>
        </c:ser>
        <c:ser>
          <c:idx val="1"/>
          <c:order val="1"/>
          <c:tx>
            <c:strRef>
              <c:f>MENSUAL!$D$154</c:f>
              <c:strCache>
                <c:ptCount val="1"/>
                <c:pt idx="0">
                  <c:v>LESIONADOS POR CONDICIONES DEL CONDUCTOR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MENSUAL!$D$155:$D$158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24</c:v>
                </c:pt>
              </c:numCache>
            </c:numRef>
          </c:val>
        </c:ser>
        <c:ser>
          <c:idx val="2"/>
          <c:order val="2"/>
          <c:tx>
            <c:strRef>
              <c:f>MENSUAL!$E$154</c:f>
              <c:strCache>
                <c:ptCount val="1"/>
                <c:pt idx="0">
                  <c:v>MUERTOS POR CONDICIONES DEL CONDUCTOR</c:v>
                </c:pt>
              </c:strCache>
            </c:strRef>
          </c:tx>
          <c:spPr>
            <a:solidFill>
              <a:srgbClr val="E74A19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MENSUAL!$E$155:$E$158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78250368"/>
        <c:axId val="78251904"/>
        <c:axId val="0"/>
      </c:bar3DChart>
      <c:catAx>
        <c:axId val="78250368"/>
        <c:scaling>
          <c:orientation val="minMax"/>
        </c:scaling>
        <c:axPos val="b"/>
        <c:tickLblPos val="nextTo"/>
        <c:crossAx val="78251904"/>
        <c:crosses val="autoZero"/>
        <c:auto val="1"/>
        <c:lblAlgn val="ctr"/>
        <c:lblOffset val="100"/>
      </c:catAx>
      <c:valAx>
        <c:axId val="782519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78250368"/>
        <c:crosses val="autoZero"/>
        <c:crossBetween val="between"/>
      </c:valAx>
    </c:plotArea>
    <c:legend>
      <c:legendPos val="b"/>
    </c:legend>
    <c:plotVisOnly val="1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25/06/2014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25/06/2014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206976" y="8143900"/>
            <a:ext cx="121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mayo 2014</a:t>
            </a:r>
          </a:p>
        </p:txBody>
      </p:sp>
    </p:spTree>
    <p:extLst>
      <p:ext uri="{BB962C8B-B14F-4D97-AF65-F5344CB8AC3E}">
        <p14:creationId xmlns:p14="http://schemas.microsoft.com/office/powerpoint/2010/main" xmlns="" val="1627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los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31  DE  MAYO DE  2014.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o por infracciones administrativas en el mes de mayo clasificadas por edades y sexos.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9 Gráfico"/>
          <p:cNvGraphicFramePr/>
          <p:nvPr/>
        </p:nvGraphicFramePr>
        <p:xfrm>
          <a:off x="357166" y="5214942"/>
          <a:ext cx="614366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5 Gráfico"/>
          <p:cNvGraphicFramePr/>
          <p:nvPr/>
        </p:nvGraphicFramePr>
        <p:xfrm>
          <a:off x="-642966" y="2428860"/>
          <a:ext cx="8215370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4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4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mayo 2014. Clasificados por tipos de accidentes.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Como podemos apreciar en la gráfica, los días de mayor incidencia de accidentes registrados fueron martes, viernes, sábado y domingo llegando hasta los 32 accidentes  en este último día.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04664" y="5364088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428604" y="2428860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7" name="16 Gráfico"/>
          <p:cNvGraphicFramePr/>
          <p:nvPr/>
        </p:nvGraphicFramePr>
        <p:xfrm>
          <a:off x="-382511" y="5357818"/>
          <a:ext cx="7454849" cy="291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9 Gráfico"/>
          <p:cNvGraphicFramePr/>
          <p:nvPr/>
        </p:nvGraphicFramePr>
        <p:xfrm>
          <a:off x="214291" y="1857356"/>
          <a:ext cx="6500858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4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4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accidentes con lesionados y fallecimientos  quedan de oficio a disposición del Ministerio Publico.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28604" y="1857356"/>
            <a:ext cx="6048672" cy="650085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07246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VGP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bngc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8604" y="1571604"/>
            <a:ext cx="6000792" cy="564360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graphicFrame>
        <p:nvGraphicFramePr>
          <p:cNvPr id="9" name="8 Gráfico"/>
          <p:cNvGraphicFramePr/>
          <p:nvPr/>
        </p:nvGraphicFramePr>
        <p:xfrm>
          <a:off x="428604" y="1571604"/>
          <a:ext cx="6143668" cy="55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108</Words>
  <Application>Microsoft Office PowerPoint</Application>
  <PresentationFormat>Presentación en pantalla (4:3)</PresentationFormat>
  <Paragraphs>63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.</cp:lastModifiedBy>
  <cp:revision>148</cp:revision>
  <cp:lastPrinted>2013-04-09T01:32:33Z</cp:lastPrinted>
  <dcterms:created xsi:type="dcterms:W3CDTF">2013-05-04T00:53:54Z</dcterms:created>
  <dcterms:modified xsi:type="dcterms:W3CDTF">2014-06-25T14:57:45Z</dcterms:modified>
</cp:coreProperties>
</file>